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344" r:id="rId2"/>
    <p:sldId id="1106" r:id="rId3"/>
    <p:sldId id="1123" r:id="rId4"/>
    <p:sldId id="1109" r:id="rId5"/>
    <p:sldId id="1115" r:id="rId6"/>
    <p:sldId id="1116" r:id="rId7"/>
    <p:sldId id="1198" r:id="rId8"/>
    <p:sldId id="1134" r:id="rId9"/>
    <p:sldId id="1124" r:id="rId10"/>
    <p:sldId id="1133" r:id="rId11"/>
    <p:sldId id="1199" r:id="rId12"/>
    <p:sldId id="1200" r:id="rId13"/>
    <p:sldId id="1201" r:id="rId14"/>
    <p:sldId id="1202" r:id="rId15"/>
    <p:sldId id="1231" r:id="rId16"/>
    <p:sldId id="1215" r:id="rId17"/>
    <p:sldId id="1214" r:id="rId18"/>
    <p:sldId id="1216" r:id="rId19"/>
    <p:sldId id="1217" r:id="rId20"/>
    <p:sldId id="1218" r:id="rId21"/>
    <p:sldId id="1219" r:id="rId22"/>
    <p:sldId id="1220" r:id="rId23"/>
    <p:sldId id="1221" r:id="rId24"/>
    <p:sldId id="1222" r:id="rId25"/>
    <p:sldId id="1223" r:id="rId26"/>
    <p:sldId id="1224" r:id="rId27"/>
    <p:sldId id="1203" r:id="rId28"/>
    <p:sldId id="1204" r:id="rId29"/>
    <p:sldId id="1205" r:id="rId30"/>
    <p:sldId id="1206" r:id="rId31"/>
    <p:sldId id="1207" r:id="rId32"/>
    <p:sldId id="1208" r:id="rId33"/>
    <p:sldId id="1210" r:id="rId34"/>
    <p:sldId id="1211" r:id="rId35"/>
    <p:sldId id="1212" r:id="rId36"/>
    <p:sldId id="1213" r:id="rId37"/>
    <p:sldId id="1225" r:id="rId38"/>
    <p:sldId id="1227" r:id="rId39"/>
    <p:sldId id="1228" r:id="rId40"/>
    <p:sldId id="1229" r:id="rId41"/>
    <p:sldId id="1230" r:id="rId42"/>
    <p:sldId id="1232" r:id="rId43"/>
    <p:sldId id="1233" r:id="rId44"/>
    <p:sldId id="1234" r:id="rId45"/>
    <p:sldId id="1235" r:id="rId46"/>
    <p:sldId id="1236" r:id="rId47"/>
    <p:sldId id="1238" r:id="rId48"/>
    <p:sldId id="1239" r:id="rId49"/>
    <p:sldId id="1240" r:id="rId50"/>
    <p:sldId id="1241" r:id="rId51"/>
    <p:sldId id="1242" r:id="rId52"/>
    <p:sldId id="1243" r:id="rId53"/>
    <p:sldId id="1244" r:id="rId54"/>
    <p:sldId id="1246" r:id="rId55"/>
    <p:sldId id="1249" r:id="rId56"/>
    <p:sldId id="1226" r:id="rId57"/>
    <p:sldId id="1247" r:id="rId58"/>
    <p:sldId id="118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23851-67CE-4F7C-B8C2-E77E2C8737CC}" v="1" dt="2021-05-12T22:26:23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54" autoAdjust="0"/>
  </p:normalViewPr>
  <p:slideViewPr>
    <p:cSldViewPr snapToGrid="0">
      <p:cViewPr varScale="1">
        <p:scale>
          <a:sx n="85" d="100"/>
          <a:sy n="85" d="100"/>
        </p:scale>
        <p:origin x="120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'Hara" userId="4af207364510c311" providerId="LiveId" clId="{BDF23851-67CE-4F7C-B8C2-E77E2C8737CC}"/>
    <pc:docChg chg="undo redo custSel addSld delSld modSld sldOrd">
      <pc:chgData name="Scott O'Hara" userId="4af207364510c311" providerId="LiveId" clId="{BDF23851-67CE-4F7C-B8C2-E77E2C8737CC}" dt="2021-05-12T22:28:57.980" v="175" actId="47"/>
      <pc:docMkLst>
        <pc:docMk/>
      </pc:docMkLst>
      <pc:sldChg chg="del">
        <pc:chgData name="Scott O'Hara" userId="4af207364510c311" providerId="LiveId" clId="{BDF23851-67CE-4F7C-B8C2-E77E2C8737CC}" dt="2021-05-12T21:31:41.731" v="3" actId="47"/>
        <pc:sldMkLst>
          <pc:docMk/>
          <pc:sldMk cId="3778472390" sldId="1209"/>
        </pc:sldMkLst>
      </pc:sldChg>
      <pc:sldChg chg="addSp delSp modSp del mod ord">
        <pc:chgData name="Scott O'Hara" userId="4af207364510c311" providerId="LiveId" clId="{BDF23851-67CE-4F7C-B8C2-E77E2C8737CC}" dt="2021-05-12T22:28:57.980" v="175" actId="47"/>
        <pc:sldMkLst>
          <pc:docMk/>
          <pc:sldMk cId="2061856839" sldId="1245"/>
        </pc:sldMkLst>
        <pc:spChg chg="del">
          <ac:chgData name="Scott O'Hara" userId="4af207364510c311" providerId="LiveId" clId="{BDF23851-67CE-4F7C-B8C2-E77E2C8737CC}" dt="2021-05-12T22:26:22.454" v="171" actId="478"/>
          <ac:spMkLst>
            <pc:docMk/>
            <pc:sldMk cId="2061856839" sldId="1245"/>
            <ac:spMk id="3" creationId="{5761AC73-1F2F-4DDB-8B4F-FA4E12FD4DE8}"/>
          </ac:spMkLst>
        </pc:spChg>
        <pc:spChg chg="add mod">
          <ac:chgData name="Scott O'Hara" userId="4af207364510c311" providerId="LiveId" clId="{BDF23851-67CE-4F7C-B8C2-E77E2C8737CC}" dt="2021-05-12T22:26:23.337" v="172"/>
          <ac:spMkLst>
            <pc:docMk/>
            <pc:sldMk cId="2061856839" sldId="1245"/>
            <ac:spMk id="4" creationId="{F858714A-DD97-4AFA-8ECB-862DD72C817C}"/>
          </ac:spMkLst>
        </pc:spChg>
        <pc:picChg chg="mod">
          <ac:chgData name="Scott O'Hara" userId="4af207364510c311" providerId="LiveId" clId="{BDF23851-67CE-4F7C-B8C2-E77E2C8737CC}" dt="2021-05-12T22:25:34.940" v="166" actId="1076"/>
          <ac:picMkLst>
            <pc:docMk/>
            <pc:sldMk cId="2061856839" sldId="1245"/>
            <ac:picMk id="8" creationId="{75B68F33-E85B-49FA-8544-EB7E5C882707}"/>
          </ac:picMkLst>
        </pc:picChg>
      </pc:sldChg>
      <pc:sldChg chg="add ord">
        <pc:chgData name="Scott O'Hara" userId="4af207364510c311" providerId="LiveId" clId="{BDF23851-67CE-4F7C-B8C2-E77E2C8737CC}" dt="2021-05-12T21:31:39.318" v="2"/>
        <pc:sldMkLst>
          <pc:docMk/>
          <pc:sldMk cId="3470157406" sldId="1247"/>
        </pc:sldMkLst>
      </pc:sldChg>
      <pc:sldChg chg="addSp delSp modSp add del mod">
        <pc:chgData name="Scott O'Hara" userId="4af207364510c311" providerId="LiveId" clId="{BDF23851-67CE-4F7C-B8C2-E77E2C8737CC}" dt="2021-05-12T22:28:53.915" v="173" actId="47"/>
        <pc:sldMkLst>
          <pc:docMk/>
          <pc:sldMk cId="2340845237" sldId="1248"/>
        </pc:sldMkLst>
        <pc:spChg chg="del mod">
          <ac:chgData name="Scott O'Hara" userId="4af207364510c311" providerId="LiveId" clId="{BDF23851-67CE-4F7C-B8C2-E77E2C8737CC}" dt="2021-05-12T22:17:27.587" v="6" actId="478"/>
          <ac:spMkLst>
            <pc:docMk/>
            <pc:sldMk cId="2340845237" sldId="1248"/>
            <ac:spMk id="2" creationId="{00000000-0000-0000-0000-000000000000}"/>
          </ac:spMkLst>
        </pc:spChg>
        <pc:spChg chg="add del mod">
          <ac:chgData name="Scott O'Hara" userId="4af207364510c311" providerId="LiveId" clId="{BDF23851-67CE-4F7C-B8C2-E77E2C8737CC}" dt="2021-05-12T22:17:29.782" v="7" actId="478"/>
          <ac:spMkLst>
            <pc:docMk/>
            <pc:sldMk cId="2340845237" sldId="1248"/>
            <ac:spMk id="4" creationId="{F48B755A-F849-4E35-BB0E-5D248D357708}"/>
          </ac:spMkLst>
        </pc:spChg>
        <pc:spChg chg="add del">
          <ac:chgData name="Scott O'Hara" userId="4af207364510c311" providerId="LiveId" clId="{BDF23851-67CE-4F7C-B8C2-E77E2C8737CC}" dt="2021-05-12T22:18:53.635" v="17" actId="22"/>
          <ac:spMkLst>
            <pc:docMk/>
            <pc:sldMk cId="2340845237" sldId="1248"/>
            <ac:spMk id="6" creationId="{70947598-D2C7-41B2-91C4-0283AD8DC2AB}"/>
          </ac:spMkLst>
        </pc:spChg>
        <pc:spChg chg="add mod">
          <ac:chgData name="Scott O'Hara" userId="4af207364510c311" providerId="LiveId" clId="{BDF23851-67CE-4F7C-B8C2-E77E2C8737CC}" dt="2021-05-12T22:24:43.663" v="163" actId="1076"/>
          <ac:spMkLst>
            <pc:docMk/>
            <pc:sldMk cId="2340845237" sldId="1248"/>
            <ac:spMk id="8" creationId="{C142F7B4-F191-493E-BF84-24494C1FFA77}"/>
          </ac:spMkLst>
        </pc:spChg>
        <pc:spChg chg="add mod">
          <ac:chgData name="Scott O'Hara" userId="4af207364510c311" providerId="LiveId" clId="{BDF23851-67CE-4F7C-B8C2-E77E2C8737CC}" dt="2021-05-12T22:22:11.346" v="45" actId="1076"/>
          <ac:spMkLst>
            <pc:docMk/>
            <pc:sldMk cId="2340845237" sldId="1248"/>
            <ac:spMk id="10" creationId="{EDB01011-AFA3-4A81-9E2C-E80A1CF6F063}"/>
          </ac:spMkLst>
        </pc:spChg>
      </pc:sldChg>
      <pc:sldChg chg="add ord">
        <pc:chgData name="Scott O'Hara" userId="4af207364510c311" providerId="LiveId" clId="{BDF23851-67CE-4F7C-B8C2-E77E2C8737CC}" dt="2021-05-12T22:25:52.688" v="170"/>
        <pc:sldMkLst>
          <pc:docMk/>
          <pc:sldMk cId="1912749671" sldId="1249"/>
        </pc:sldMkLst>
      </pc:sldChg>
      <pc:sldChg chg="add del">
        <pc:chgData name="Scott O'Hara" userId="4af207364510c311" providerId="LiveId" clId="{BDF23851-67CE-4F7C-B8C2-E77E2C8737CC}" dt="2021-05-12T22:28:56.026" v="174" actId="47"/>
        <pc:sldMkLst>
          <pc:docMk/>
          <pc:sldMk cId="2934353793" sldId="125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8T17:36:39.58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10941 216,'-889'0,"715"-11,-11-1,-294 13,460-3,0 0,0-1,0-1,-28-9,26 6,1 2,-1 0,-32-2,8 5,19 2,0-1,1-2,-31-6,16 2,0 2,-1 2,1 2,-53 5,-3-2,-432-2,511 1,0 1,-33 8,-24 2,-414-9,250-6,-3741 3,3951-1,-53-11,-21 0,66 11,10 1,-1-1,0-1,-40-9,28 5,0 1,-1 1,0 3,-54 5,-1-2,-199-15,180 5,-136 8,-57-2,139-21,113 13,-1 3,-70-1,31 10,-168-4,173-9,46 5,-62-2,-213 9,291-1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DD681-E138-4B5B-81B9-7AAC1FF8D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D9CC6-3086-4083-AF8A-070D06C6E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26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9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63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270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6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61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7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2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5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.washington.edu/courses/cse416/18sp/index.html" TargetMode="External"/><Relationship Id="rId2" Type="http://schemas.openxmlformats.org/officeDocument/2006/relationships/hyperlink" Target="https://www.coursera.org/learn/ml-found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urses.cs.washington.edu/courses/cse416/20su/" TargetMode="External"/><Relationship Id="rId4" Type="http://schemas.openxmlformats.org/officeDocument/2006/relationships/hyperlink" Target="https://courses.cs.washington.edu/courses/cse416/19sp/index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746332"/>
            <a:ext cx="9035521" cy="180339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Retrieval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05/12/2021</a:t>
            </a: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347" y="1847272"/>
            <a:ext cx="10752455" cy="2748331"/>
          </a:xfrm>
          <a:solidFill>
            <a:schemeClr val="tx1"/>
          </a:solidFill>
          <a:effectLst/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sometimes, the most similar items are exactly what you are looking for…</a:t>
            </a:r>
          </a:p>
        </p:txBody>
      </p:sp>
    </p:spTree>
    <p:extLst>
      <p:ext uri="{BB962C8B-B14F-4D97-AF65-F5344CB8AC3E}">
        <p14:creationId xmlns:p14="http://schemas.microsoft.com/office/powerpoint/2010/main" val="426184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28" y="180891"/>
            <a:ext cx="6762144" cy="64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7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5922" y="180891"/>
            <a:ext cx="6560156" cy="64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5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3161" y="394268"/>
            <a:ext cx="7445678" cy="606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0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B512F8-F030-473A-B0F0-454093346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124" y="257176"/>
            <a:ext cx="8667751" cy="7572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Retrieval 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44DF-0369-46E6-9CE5-9B9F66D1DBE7}"/>
              </a:ext>
            </a:extLst>
          </p:cNvPr>
          <p:cNvSpPr txBox="1"/>
          <p:nvPr/>
        </p:nvSpPr>
        <p:spPr>
          <a:xfrm>
            <a:off x="264318" y="1328739"/>
            <a:ext cx="11663362" cy="51398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KNN – K Nearest Neighbors</a:t>
            </a:r>
          </a:p>
          <a:p>
            <a:pPr lvl="1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The basic retrieval idea. Easy to understand, but inefficient.</a:t>
            </a:r>
          </a:p>
          <a:p>
            <a:pPr lvl="1"/>
            <a:endParaRPr lang="en-US" sz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4800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D-Trees – K-dimensional Trees</a:t>
            </a:r>
          </a:p>
          <a:p>
            <a:pPr marL="45720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52F6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More efficient than KNN, but subject to curse of dimensionality.</a:t>
            </a:r>
          </a:p>
          <a:p>
            <a:pPr marL="45720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52F6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4800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LSH – Locality Sensitive Hashing</a:t>
            </a:r>
          </a:p>
          <a:p>
            <a:pPr marL="45720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52F6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Hash items so that that similar items are likely to end up in the same bins. Much more efficient than KD-Trees and curse of dimensionality is much less a problem.</a:t>
            </a:r>
          </a:p>
        </p:txBody>
      </p:sp>
    </p:spTree>
    <p:extLst>
      <p:ext uri="{BB962C8B-B14F-4D97-AF65-F5344CB8AC3E}">
        <p14:creationId xmlns:p14="http://schemas.microsoft.com/office/powerpoint/2010/main" val="42365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B512F8-F030-473A-B0F0-454093346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124" y="257176"/>
            <a:ext cx="8667751" cy="7572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44DF-0369-46E6-9CE5-9B9F66D1DBE7}"/>
              </a:ext>
            </a:extLst>
          </p:cNvPr>
          <p:cNvSpPr txBox="1"/>
          <p:nvPr/>
        </p:nvSpPr>
        <p:spPr>
          <a:xfrm>
            <a:off x="264318" y="1328739"/>
            <a:ext cx="11663362" cy="51398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KNN – K Nearest Neighbors</a:t>
            </a:r>
          </a:p>
          <a:p>
            <a:pPr lvl="1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The basic retrieval idea. Easy to understand, but inefficient.</a:t>
            </a:r>
          </a:p>
          <a:p>
            <a:pPr marL="45720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52F6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4800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LSH – Locality Sensitive Hashing</a:t>
            </a:r>
          </a:p>
          <a:p>
            <a:pPr marL="45720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52F6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Hash items so that that similar items are likely to end up in the same bins. Much more efficient than KD-Trees and curse of dimensionality is much less a problem.</a:t>
            </a:r>
          </a:p>
          <a:p>
            <a:pPr lvl="1"/>
            <a:endParaRPr lang="en-US" sz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4800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D-Trees – K-dimensional Trees</a:t>
            </a:r>
          </a:p>
          <a:p>
            <a:pPr marL="45720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52F6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More efficient than KNN, but subject to curse of dimensionality.</a:t>
            </a:r>
          </a:p>
        </p:txBody>
      </p:sp>
    </p:spTree>
    <p:extLst>
      <p:ext uri="{BB962C8B-B14F-4D97-AF65-F5344CB8AC3E}">
        <p14:creationId xmlns:p14="http://schemas.microsoft.com/office/powerpoint/2010/main" val="23706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F3A78-0C0F-46AA-8781-055E468F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17" y="1628562"/>
            <a:ext cx="11378766" cy="3600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CFF5-158C-46E0-A211-AF8E78003AD0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7127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B512F8-F030-473A-B0F0-454093346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456" y="234598"/>
            <a:ext cx="8667751" cy="7572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Important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44DF-0369-46E6-9CE5-9B9F66D1DBE7}"/>
              </a:ext>
            </a:extLst>
          </p:cNvPr>
          <p:cNvSpPr txBox="1"/>
          <p:nvPr/>
        </p:nvSpPr>
        <p:spPr>
          <a:xfrm>
            <a:off x="264319" y="1509361"/>
            <a:ext cx="11663362" cy="47089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 Representation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Bag of words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TF-IDF</a:t>
            </a:r>
          </a:p>
          <a:p>
            <a:pPr lvl="1"/>
            <a:endParaRPr lang="en-US" sz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Similarity/Distance Measures</a:t>
            </a:r>
            <a:endParaRPr lang="en-US" sz="4800" cap="none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marR="0" lvl="1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52F6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Euclidean distance</a:t>
            </a:r>
          </a:p>
          <a:p>
            <a:pPr marL="914400" marR="0" lvl="1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52F6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Similarity represented by vector dot products</a:t>
            </a:r>
          </a:p>
          <a:p>
            <a:pPr marL="914400" marR="0" lvl="1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52F6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Cosine similarity</a:t>
            </a:r>
          </a:p>
          <a:p>
            <a:pPr marL="914400" marR="0" lvl="1" indent="-4572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52F6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Many more …</a:t>
            </a:r>
          </a:p>
        </p:txBody>
      </p:sp>
    </p:spTree>
    <p:extLst>
      <p:ext uri="{BB962C8B-B14F-4D97-AF65-F5344CB8AC3E}">
        <p14:creationId xmlns:p14="http://schemas.microsoft.com/office/powerpoint/2010/main" val="2456819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F3A78-0C0F-46AA-8781-055E468F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397" y="1286933"/>
            <a:ext cx="11579927" cy="4278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CFF5-158C-46E0-A211-AF8E78003AD0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244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F3A78-0C0F-46AA-8781-055E468F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397" y="1457396"/>
            <a:ext cx="11579927" cy="3937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CFF5-158C-46E0-A211-AF8E78003AD0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90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9D023-A232-4B22-B1FA-7CD13475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123" y="184728"/>
            <a:ext cx="3065752" cy="76661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FD23F-0241-49DA-A33F-86CC245C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345" y="951345"/>
            <a:ext cx="9781309" cy="5601533"/>
          </a:xfrm>
        </p:spPr>
        <p:txBody>
          <a:bodyPr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The material for this talk is primarily drawn from the notes, slides and lectures of the courses and book below: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Machine Learning Foundations: A Case Study Approach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University of Washington, Prof. Emily Fox &amp; Prof. Carlos Guestrin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2"/>
              </a:rPr>
              <a:t>https://www.coursera.org/learn/ml-foundations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/>
                </a:solidFill>
              </a:rPr>
              <a:t>CSE/STAT 416 - Intro to Machine Learning Spring 2018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University of Washington, Prof. Emily Fox, Spring 2018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3"/>
              </a:rPr>
              <a:t>https://courses.cs.washington.edu/courses/cse416/18sp/index.html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University of Washington, Sewoong Oh,  Spring 2019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4"/>
              </a:rPr>
              <a:t>https://courses.cs.washington.edu/courses/cse416/19sp/index.html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University of Washington, Vinitra Swamy, Summer 2020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5"/>
              </a:rPr>
              <a:t>https://courses.cs.washington.edu/courses/cse416/20su/index.html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970202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F3A78-0C0F-46AA-8781-055E468F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244" y="440265"/>
            <a:ext cx="11581534" cy="5685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CFF5-158C-46E0-A211-AF8E78003AD0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7249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F3A78-0C0F-46AA-8781-055E468F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945" y="460021"/>
            <a:ext cx="11478109" cy="5937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CFF5-158C-46E0-A211-AF8E78003AD0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9350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F3A78-0C0F-46AA-8781-055E468F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72" y="460021"/>
            <a:ext cx="11275654" cy="5937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CFF5-158C-46E0-A211-AF8E78003AD0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33752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F3A78-0C0F-46AA-8781-055E468F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327" y="796280"/>
            <a:ext cx="11499345" cy="5265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CFF5-158C-46E0-A211-AF8E78003AD0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8C2800-499D-4580-8D93-666141E88A90}"/>
              </a:ext>
            </a:extLst>
          </p:cNvPr>
          <p:cNvCxnSpPr/>
          <p:nvPr/>
        </p:nvCxnSpPr>
        <p:spPr>
          <a:xfrm flipV="1">
            <a:off x="8700655" y="3666836"/>
            <a:ext cx="979054" cy="156094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0ECF11-295C-44F9-B499-8BDAA03FC1B9}"/>
              </a:ext>
            </a:extLst>
          </p:cNvPr>
          <p:cNvCxnSpPr>
            <a:cxnSpLocks/>
          </p:cNvCxnSpPr>
          <p:nvPr/>
        </p:nvCxnSpPr>
        <p:spPr>
          <a:xfrm flipV="1">
            <a:off x="8700655" y="4673600"/>
            <a:ext cx="1246909" cy="55418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0EBA7E-0614-411A-B49D-9B45CF79B65A}"/>
                  </a:ext>
                </a:extLst>
              </p:cNvPr>
              <p:cNvSpPr txBox="1"/>
              <p:nvPr/>
            </p:nvSpPr>
            <p:spPr>
              <a:xfrm>
                <a:off x="9137552" y="4427378"/>
                <a:ext cx="3731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0EBA7E-0614-411A-B49D-9B45CF79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552" y="4427378"/>
                <a:ext cx="37311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EE50F6DF-AEDF-44C4-A899-8D08574B1292}"/>
              </a:ext>
            </a:extLst>
          </p:cNvPr>
          <p:cNvSpPr/>
          <p:nvPr/>
        </p:nvSpPr>
        <p:spPr>
          <a:xfrm>
            <a:off x="8802257" y="4932214"/>
            <a:ext cx="212436" cy="163094"/>
          </a:xfrm>
          <a:prstGeom prst="arc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47AFF-4A7D-4257-B22C-F7DC8756B5F9}"/>
              </a:ext>
            </a:extLst>
          </p:cNvPr>
          <p:cNvSpPr txBox="1"/>
          <p:nvPr/>
        </p:nvSpPr>
        <p:spPr>
          <a:xfrm>
            <a:off x="8933396" y="2640234"/>
            <a:ext cx="243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cos(0) = 1 (different)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cos(90) = 0 (similar)</a:t>
            </a:r>
          </a:p>
        </p:txBody>
      </p:sp>
    </p:spTree>
    <p:extLst>
      <p:ext uri="{BB962C8B-B14F-4D97-AF65-F5344CB8AC3E}">
        <p14:creationId xmlns:p14="http://schemas.microsoft.com/office/powerpoint/2010/main" val="2696368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F3A78-0C0F-46AA-8781-055E468F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72" y="799865"/>
            <a:ext cx="11275654" cy="5258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CFF5-158C-46E0-A211-AF8E78003AD0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1A890-4B74-461A-95B2-4E90D84ABE3F}"/>
              </a:ext>
            </a:extLst>
          </p:cNvPr>
          <p:cNvSpPr txBox="1"/>
          <p:nvPr/>
        </p:nvSpPr>
        <p:spPr>
          <a:xfrm>
            <a:off x="4824871" y="147747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(raw counts)</a:t>
            </a:r>
          </a:p>
        </p:txBody>
      </p:sp>
    </p:spTree>
    <p:extLst>
      <p:ext uri="{BB962C8B-B14F-4D97-AF65-F5344CB8AC3E}">
        <p14:creationId xmlns:p14="http://schemas.microsoft.com/office/powerpoint/2010/main" val="2210311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F3A78-0C0F-46AA-8781-055E468F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72" y="876802"/>
            <a:ext cx="11275654" cy="5104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CFF5-158C-46E0-A211-AF8E78003AD0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1A890-4B74-461A-95B2-4E90D84ABE3F}"/>
              </a:ext>
            </a:extLst>
          </p:cNvPr>
          <p:cNvSpPr txBox="1"/>
          <p:nvPr/>
        </p:nvSpPr>
        <p:spPr>
          <a:xfrm>
            <a:off x="4629959" y="1523135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(using TF-IDF)</a:t>
            </a:r>
          </a:p>
        </p:txBody>
      </p:sp>
    </p:spTree>
    <p:extLst>
      <p:ext uri="{BB962C8B-B14F-4D97-AF65-F5344CB8AC3E}">
        <p14:creationId xmlns:p14="http://schemas.microsoft.com/office/powerpoint/2010/main" val="3822174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F3A78-0C0F-46AA-8781-055E468F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578" y="460021"/>
            <a:ext cx="11134842" cy="5937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CFF5-158C-46E0-A211-AF8E78003AD0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6934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347" y="2799643"/>
            <a:ext cx="10769120" cy="1795959"/>
          </a:xfrm>
          <a:solidFill>
            <a:schemeClr val="tx1"/>
          </a:solidFill>
          <a:effectLst/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Retrieval as K-nearest neighbor search</a:t>
            </a:r>
          </a:p>
        </p:txBody>
      </p:sp>
    </p:spTree>
    <p:extLst>
      <p:ext uri="{BB962C8B-B14F-4D97-AF65-F5344CB8AC3E}">
        <p14:creationId xmlns:p14="http://schemas.microsoft.com/office/powerpoint/2010/main" val="789612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3739" y="120137"/>
            <a:ext cx="7404522" cy="66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32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5600" y="135021"/>
            <a:ext cx="8940800" cy="65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250" y="1614312"/>
            <a:ext cx="9678988" cy="3204774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Time:</a:t>
            </a:r>
            <a:br>
              <a:rPr lang="en-US" sz="6000" cap="non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6000" cap="non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000" cap="non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Recommender Systems</a:t>
            </a:r>
            <a:br>
              <a:rPr lang="en-US" sz="6000" cap="non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6000" cap="none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79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3827" y="135021"/>
            <a:ext cx="8024346" cy="65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13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3827" y="148268"/>
            <a:ext cx="8024346" cy="65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7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756" y="343470"/>
            <a:ext cx="10908670" cy="61476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7174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569" y="395110"/>
            <a:ext cx="11646653" cy="5943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35503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756" y="1715014"/>
            <a:ext cx="10908670" cy="34045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1145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199" y="395110"/>
            <a:ext cx="10983393" cy="5943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64516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65" y="395110"/>
            <a:ext cx="10969060" cy="5943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4181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8355" y="2531020"/>
            <a:ext cx="9155289" cy="1795959"/>
          </a:xfrm>
          <a:solidFill>
            <a:schemeClr val="tx1"/>
          </a:solidFill>
          <a:effectLst/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Retrieval with LSH</a:t>
            </a:r>
            <a:br>
              <a:rPr lang="en-US" sz="60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0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(Locality Sensitive Hashing)</a:t>
            </a:r>
          </a:p>
        </p:txBody>
      </p:sp>
    </p:spTree>
    <p:extLst>
      <p:ext uri="{BB962C8B-B14F-4D97-AF65-F5344CB8AC3E}">
        <p14:creationId xmlns:p14="http://schemas.microsoft.com/office/powerpoint/2010/main" val="1031604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50" y="618066"/>
            <a:ext cx="11612700" cy="562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8361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555" y="420223"/>
            <a:ext cx="11288889" cy="6017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912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883" y="141400"/>
            <a:ext cx="11592234" cy="65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83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555" y="424389"/>
            <a:ext cx="11288889" cy="6009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66518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555" y="650622"/>
            <a:ext cx="11288889" cy="5556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8440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568" y="447175"/>
            <a:ext cx="11542863" cy="5963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8640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568" y="651912"/>
            <a:ext cx="11542863" cy="55541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24607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69" y="356720"/>
            <a:ext cx="11242062" cy="6144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300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794" y="356720"/>
            <a:ext cx="8904302" cy="6144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B7C56-9104-4C4D-9BDB-C3420A34FEBA}"/>
              </a:ext>
            </a:extLst>
          </p:cNvPr>
          <p:cNvSpPr txBox="1"/>
          <p:nvPr/>
        </p:nvSpPr>
        <p:spPr>
          <a:xfrm>
            <a:off x="10446327" y="2644169"/>
            <a:ext cx="960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0" dirty="0"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21765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74" y="392549"/>
            <a:ext cx="8904302" cy="6144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AF0610-E62A-4041-A3D8-599D75A7CE7A}"/>
              </a:ext>
            </a:extLst>
          </p:cNvPr>
          <p:cNvCxnSpPr>
            <a:cxnSpLocks/>
          </p:cNvCxnSpPr>
          <p:nvPr/>
        </p:nvCxnSpPr>
        <p:spPr>
          <a:xfrm flipV="1">
            <a:off x="2417763" y="4969164"/>
            <a:ext cx="4010746" cy="959981"/>
          </a:xfrm>
          <a:prstGeom prst="straightConnector1">
            <a:avLst/>
          </a:prstGeom>
          <a:ln w="50800">
            <a:solidFill>
              <a:schemeClr val="accent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15780A-FFFA-4554-83CE-5734D95C56FB}"/>
              </a:ext>
            </a:extLst>
          </p:cNvPr>
          <p:cNvSpPr txBox="1"/>
          <p:nvPr/>
        </p:nvSpPr>
        <p:spPr>
          <a:xfrm>
            <a:off x="10446327" y="2644169"/>
            <a:ext cx="960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0" dirty="0">
                <a:latin typeface="Arial Black" panose="020B0A040201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07164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612" y="356720"/>
            <a:ext cx="10894775" cy="61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87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30" y="657263"/>
            <a:ext cx="11640340" cy="5543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2750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44" y="474133"/>
            <a:ext cx="11032581" cy="5857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301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3" y="134917"/>
            <a:ext cx="11592234" cy="65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409" y="474133"/>
            <a:ext cx="10533451" cy="5857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2252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272" y="505177"/>
            <a:ext cx="11121456" cy="5847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2540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272" y="557774"/>
            <a:ext cx="11121456" cy="5742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3433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19" y="557774"/>
            <a:ext cx="11118362" cy="5742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21550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19" y="733501"/>
            <a:ext cx="11118362" cy="5390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688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B68F33-E85B-49FA-8544-EB7E5C882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19" y="557774"/>
            <a:ext cx="11118362" cy="5742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1AC73-1F2F-4DDB-8B4F-FA4E12FD4DE8}"/>
              </a:ext>
            </a:extLst>
          </p:cNvPr>
          <p:cNvSpPr txBox="1"/>
          <p:nvPr/>
        </p:nvSpPr>
        <p:spPr>
          <a:xfrm>
            <a:off x="4203070" y="6537108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2749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8018" y="2531020"/>
            <a:ext cx="7675964" cy="1795959"/>
          </a:xfrm>
          <a:solidFill>
            <a:schemeClr val="tx1"/>
          </a:solidFill>
          <a:effectLst/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Retrieval with KD-Trees (K-dimensional Trees)</a:t>
            </a:r>
          </a:p>
        </p:txBody>
      </p:sp>
    </p:spTree>
    <p:extLst>
      <p:ext uri="{BB962C8B-B14F-4D97-AF65-F5344CB8AC3E}">
        <p14:creationId xmlns:p14="http://schemas.microsoft.com/office/powerpoint/2010/main" val="2169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746332"/>
            <a:ext cx="9035521" cy="180339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Retrieval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05/12/2021</a:t>
            </a:r>
          </a:p>
        </p:txBody>
      </p:sp>
    </p:spTree>
    <p:extLst>
      <p:ext uri="{BB962C8B-B14F-4D97-AF65-F5344CB8AC3E}">
        <p14:creationId xmlns:p14="http://schemas.microsoft.com/office/powerpoint/2010/main" val="3470157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338D2-5797-43F7-B03C-664872463202}"/>
              </a:ext>
            </a:extLst>
          </p:cNvPr>
          <p:cNvSpPr txBox="1"/>
          <p:nvPr/>
        </p:nvSpPr>
        <p:spPr>
          <a:xfrm>
            <a:off x="7628875" y="6273162"/>
            <a:ext cx="4226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</a:t>
            </a:r>
            <a:endParaRPr kumimoji="0" lang="en-US" sz="1000" b="0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29D7E-2375-403F-AC1C-769EF52E79D0}"/>
              </a:ext>
            </a:extLst>
          </p:cNvPr>
          <p:cNvSpPr txBox="1"/>
          <p:nvPr/>
        </p:nvSpPr>
        <p:spPr>
          <a:xfrm>
            <a:off x="4494618" y="5853426"/>
            <a:ext cx="7360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lang="en-US" sz="1000" kern="0" dirty="0">
                <a:solidFill>
                  <a:prstClr val="black"/>
                </a:solidFill>
              </a:rPr>
              <a:t>Summer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2020, University of Washington, Instructor: </a:t>
            </a:r>
            <a:r>
              <a:rPr lang="en-US" sz="1000" kern="0" dirty="0">
                <a:solidFill>
                  <a:prstClr val="black"/>
                </a:solidFill>
              </a:rPr>
              <a:t> Vinitra Swamy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107B8-AA1F-469F-8FFD-88C2180E3D3D}"/>
              </a:ext>
            </a:extLst>
          </p:cNvPr>
          <p:cNvSpPr txBox="1"/>
          <p:nvPr/>
        </p:nvSpPr>
        <p:spPr>
          <a:xfrm>
            <a:off x="4511481" y="5397337"/>
            <a:ext cx="7326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Reference: </a:t>
            </a:r>
            <a:r>
              <a:rPr kumimoji="0" lang="en-US" sz="10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CSE/STAT 416 Intro to Machine Learning,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Spring 2019</a:t>
            </a:r>
            <a:r>
              <a:rPr lang="en-US" sz="1000" u="sng" kern="0" dirty="0">
                <a:solidFill>
                  <a:prstClr val="black"/>
                </a:solidFill>
              </a:rPr>
              <a:t>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University of Washington, Instructor: Sewoong Oh</a:t>
            </a:r>
          </a:p>
        </p:txBody>
      </p:sp>
    </p:spTree>
    <p:extLst>
      <p:ext uri="{BB962C8B-B14F-4D97-AF65-F5344CB8AC3E}">
        <p14:creationId xmlns:p14="http://schemas.microsoft.com/office/powerpoint/2010/main" val="184816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883" y="156576"/>
            <a:ext cx="11592234" cy="65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8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B512F8-F030-473A-B0F0-454093346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124" y="257175"/>
            <a:ext cx="8667751" cy="1266825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Approaches to Building a Recommender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44DF-0369-46E6-9CE5-9B9F66D1DBE7}"/>
              </a:ext>
            </a:extLst>
          </p:cNvPr>
          <p:cNvSpPr txBox="1"/>
          <p:nvPr/>
        </p:nvSpPr>
        <p:spPr>
          <a:xfrm>
            <a:off x="378177" y="1899708"/>
            <a:ext cx="11435644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 0: Popularity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cap="none" dirty="0">
                <a:solidFill>
                  <a:schemeClr val="bg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Solution 1: Content-based Filtering (Classification Model)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 2: Collaborative Filtering</a:t>
            </a:r>
            <a:b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(People who bought this also bought …)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 3: Discovering Hidden Structure by Matrix Factorization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Bringing it all together: Featurized Matrix Factorization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8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267" y="184201"/>
            <a:ext cx="11439461" cy="64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20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37A83-C89E-4824-BF6A-05A45A11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202" y="176570"/>
            <a:ext cx="11481592" cy="65048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01AB9A-19F8-4D0D-9676-6AED1B2B7D1A}"/>
                  </a:ext>
                </a:extLst>
              </p14:cNvPr>
              <p14:cNvContentPartPr/>
              <p14:nvPr/>
            </p14:nvContentPartPr>
            <p14:xfrm>
              <a:off x="1452158" y="3630817"/>
              <a:ext cx="3938760" cy="78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01AB9A-19F8-4D0D-9676-6AED1B2B7D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2518" y="3450817"/>
                <a:ext cx="4118400" cy="43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49624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1235</Words>
  <Application>Microsoft Office PowerPoint</Application>
  <PresentationFormat>Widescreen</PresentationFormat>
  <Paragraphs>106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Arial Black</vt:lpstr>
      <vt:lpstr>Calibri</vt:lpstr>
      <vt:lpstr>Cambria Math</vt:lpstr>
      <vt:lpstr>Century Gothic</vt:lpstr>
      <vt:lpstr>Wingdings 3</vt:lpstr>
      <vt:lpstr>Slice</vt:lpstr>
      <vt:lpstr>Introducing Retrieval Algorithms</vt:lpstr>
      <vt:lpstr>References</vt:lpstr>
      <vt:lpstr>Last Time:  Recommender Systems </vt:lpstr>
      <vt:lpstr>PowerPoint Presentation</vt:lpstr>
      <vt:lpstr>PowerPoint Presentation</vt:lpstr>
      <vt:lpstr>PowerPoint Presentation</vt:lpstr>
      <vt:lpstr>Approaches to Building a Recommender System</vt:lpstr>
      <vt:lpstr>PowerPoint Presentation</vt:lpstr>
      <vt:lpstr>PowerPoint Presentation</vt:lpstr>
      <vt:lpstr>But sometimes, the most similar items are exactly what you are looking for…</vt:lpstr>
      <vt:lpstr>PowerPoint Presentation</vt:lpstr>
      <vt:lpstr>PowerPoint Presentation</vt:lpstr>
      <vt:lpstr>PowerPoint Presentation</vt:lpstr>
      <vt:lpstr>Three Retrieval Algorithms</vt:lpstr>
      <vt:lpstr>Presentation Order</vt:lpstr>
      <vt:lpstr>PowerPoint Presentation</vt:lpstr>
      <vt:lpstr>Two Important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Retrieval as K-nearest neighbor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Retrieval with LSH (Locality Sensitive Hashing)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Retrieval with KD-Trees (K-dimensional Trees)</vt:lpstr>
      <vt:lpstr>Introducing Retrieval Algorithms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Retrieval Algorithms</dc:title>
  <dc:creator>Scott O'Hara</dc:creator>
  <cp:lastModifiedBy>Scott O'Hara</cp:lastModifiedBy>
  <cp:revision>22</cp:revision>
  <dcterms:created xsi:type="dcterms:W3CDTF">2021-01-27T22:06:50Z</dcterms:created>
  <dcterms:modified xsi:type="dcterms:W3CDTF">2021-05-12T22:29:24Z</dcterms:modified>
</cp:coreProperties>
</file>